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48" r:id="rId3"/>
    <p:sldId id="354" r:id="rId4"/>
    <p:sldId id="351" r:id="rId5"/>
    <p:sldId id="352" r:id="rId6"/>
    <p:sldId id="353" r:id="rId7"/>
    <p:sldId id="350" r:id="rId8"/>
    <p:sldId id="355" r:id="rId9"/>
    <p:sldId id="284" r:id="rId10"/>
    <p:sldId id="285" r:id="rId11"/>
    <p:sldId id="286" r:id="rId12"/>
    <p:sldId id="288" r:id="rId13"/>
    <p:sldId id="292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7" r:id="rId63"/>
    <p:sldId id="257" r:id="rId64"/>
    <p:sldId id="258" r:id="rId65"/>
    <p:sldId id="259" r:id="rId66"/>
    <p:sldId id="260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  <p:sldId id="271" r:id="rId77"/>
    <p:sldId id="272" r:id="rId78"/>
    <p:sldId id="273" r:id="rId79"/>
    <p:sldId id="274" r:id="rId80"/>
    <p:sldId id="275" r:id="rId81"/>
    <p:sldId id="276" r:id="rId82"/>
    <p:sldId id="277" r:id="rId83"/>
    <p:sldId id="278" r:id="rId84"/>
    <p:sldId id="279" r:id="rId85"/>
    <p:sldId id="280" r:id="rId86"/>
    <p:sldId id="281" r:id="rId87"/>
    <p:sldId id="28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28E5-6B88-4AD8-806A-DE2894538D1D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77B4A-8263-47E2-B52B-C3314F34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6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1BAE-C630-470E-8FDA-A535F2941D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5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1BAE-C630-470E-8FDA-A535F2941D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0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1BAE-C630-470E-8FDA-A535F2941D5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8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1BAE-C630-470E-8FDA-A535F2941D5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1BAE-C630-470E-8FDA-A535F2941D5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C93E-A50A-4EE1-A137-30A935BE1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FB715-303D-4769-9F7F-B663D061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96587-50F3-4565-94D0-05C801FDD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2BA5-C79B-410E-82E1-AF885504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583FA-DA8B-44AA-BDC6-EFF4A84A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4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D9BC-960B-4C89-AEE9-E422069A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B0792-97D7-4489-B224-7A80E2D2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327AF-CCD7-44DF-B5A5-C23718A7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B5D5B-923A-4F03-9B54-10DCE937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6B8FE-7AB4-4DE0-BF73-5026559F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2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455EA-C105-4EDB-A9C9-EAD267978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C3B2-6592-43C2-8BAF-19DA3C3D6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51FA-1569-4876-8041-8B42D7AA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378-14E9-4AE4-A3B3-D4636CC8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EBD0-6DAF-4E14-84F1-C0C6DEF1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9A25-DDDC-4330-A499-27687F69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4229-5007-4273-A42A-DD820066E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CAE3-E086-47DA-BC23-6975C3DE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EFEBC-E1AD-424C-8C14-DA26E844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1110-8979-41E8-A2DE-8636BA7A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9B7F-9D91-463F-A6E3-3FE2AD3D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93FA5-5925-47C8-91B5-492C3532A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1935-BF98-430C-A4A4-01EA24B8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855CF-5633-4ED4-BE76-9F6733E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70F1-3A1F-4D28-94D1-281F196C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79DC-897C-483A-9F04-E2D926B2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A04F-62B0-49AC-929B-5742B7B58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E7A59-406B-49EB-B561-34521876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5E4D7-76A1-4E05-974E-50ED5D19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ED3F9-6226-4861-9113-DE2CB836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07AC8-41A0-47CD-BE75-9B7CA550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1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C4C1-968F-44BF-A51E-13289956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657B8-C022-47A6-957B-7DC045F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9898C-2042-43B1-8610-1B30DE395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9A10-CEA8-49CE-B29A-644B3298E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D96CF-751E-4F30-9F0D-3082065FC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DD4DF-47DA-436B-99F3-4B04B1A2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461D4-727F-4D1A-B928-7B4ABB81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7F9EA-792C-4C18-B810-A7BA394E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6AC3-536B-4C88-AF7C-E2C79B2A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90E63-2E16-48A1-9465-E4262335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0D247-3685-4B75-9062-29B8D69F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E6AC8-8154-45D3-94D2-D9B8E65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EBF81-BF26-4F55-8622-E143C69F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64DB1-9365-42F1-84E8-4F97AADD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F27E-240F-4EA2-A0F5-A096B304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9E2-38D9-445E-AEE2-0B808ECD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7B95-5066-4C34-BDCF-2456A725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05985-672E-4986-8F28-4621D618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C3EED-D706-461A-BC3A-906017F3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8FA54-D910-4E12-A614-2D4F7943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8414E-33CC-4451-BD56-B5EB4879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8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82C4-89FF-49C7-8DCE-B5DB17A3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5DE5A-A1A8-4EBD-AE8A-46127F893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145EC-A931-4602-8063-D3C1C0DE4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3E357-2435-4F74-BF2F-AE671FCD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C967F-F0EE-4BF2-A923-169BA23D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59193-06A5-4129-84DD-980368CB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8D422-CC0D-469E-BCF1-68C35539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ABFDA-71CF-4A68-8334-130A249D8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4C725-073D-4725-A367-002E3E72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C2F9-822E-49FE-ADA2-89EB9976B9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B33C-7832-4E81-A105-F02D695C0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EA1A5-D1BC-4061-A9D0-6685B6593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7449-4E03-4282-BE6D-B1F38E070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60.png"/><Relationship Id="rId7" Type="http://schemas.openxmlformats.org/officeDocument/2006/relationships/image" Target="../media/image31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60.png"/><Relationship Id="rId7" Type="http://schemas.openxmlformats.org/officeDocument/2006/relationships/image" Target="../media/image37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60.png"/><Relationship Id="rId7" Type="http://schemas.openxmlformats.org/officeDocument/2006/relationships/image" Target="../media/image37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Relationship Id="rId9" Type="http://schemas.openxmlformats.org/officeDocument/2006/relationships/image" Target="../media/image4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20.png"/><Relationship Id="rId7" Type="http://schemas.openxmlformats.org/officeDocument/2006/relationships/image" Target="../media/image45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400.png"/><Relationship Id="rId4" Type="http://schemas.openxmlformats.org/officeDocument/2006/relationships/image" Target="../media/image60.png"/><Relationship Id="rId9" Type="http://schemas.openxmlformats.org/officeDocument/2006/relationships/image" Target="../media/image4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A033EF-F5B4-4F22-9F93-821F50F33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7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Pattern Matching over Noisy Data Streams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Samson Zhou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9600B-59BD-4336-88BA-7B11A237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89" y="5050873"/>
            <a:ext cx="3801705" cy="11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-Near-Palindrome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string that “almost” reads the same forwards and backwards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-near-palindrome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RACECAR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50"/>
                    </a:solidFill>
                  </a:rPr>
                  <a:t>E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3208788"/>
            <a:ext cx="4105656" cy="31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Hamming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strings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Hamming distance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defined as the 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at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00B050"/>
                    </a:solidFill>
                  </a:rPr>
                  <a:t>F</a:t>
                </a:r>
                <a:r>
                  <a:rPr lang="en-US" dirty="0"/>
                  <a:t>ACECA</a:t>
                </a:r>
                <a:r>
                  <a:rPr lang="en-US" dirty="0">
                    <a:solidFill>
                      <a:srgbClr val="00B0F0"/>
                    </a:solidFill>
                  </a:rPr>
                  <a:t>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00B0F0"/>
                    </a:solidFill>
                  </a:rPr>
                  <a:t>R</a:t>
                </a:r>
                <a:r>
                  <a:rPr lang="en-US" dirty="0"/>
                  <a:t>ACECA</a:t>
                </a:r>
                <a:r>
                  <a:rPr lang="en-US" dirty="0">
                    <a:solidFill>
                      <a:srgbClr val="00B050"/>
                    </a:solidFill>
                  </a:rPr>
                  <a:t>F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)=2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37" y="2857195"/>
            <a:ext cx="4451018" cy="32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-Near-Palindrome Problem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arrives in a data stream, identify the longest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-near-palindrome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string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arrives in a data stream, find a “long”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-near-palindrome in space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&quot;No&quot; Symbol 3"/>
          <p:cNvSpPr/>
          <p:nvPr/>
        </p:nvSpPr>
        <p:spPr>
          <a:xfrm>
            <a:off x="5117902" y="1380586"/>
            <a:ext cx="1773936" cy="164909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5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Related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7253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 to provide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multiplicative approximation to the length of the longest palindrome (</a:t>
                </a:r>
                <a:r>
                  <a:rPr lang="en-US" dirty="0" err="1"/>
                  <a:t>Berenbrink,Ergün,Mallmann-Trenn,Sadeqi</a:t>
                </a:r>
                <a:r>
                  <a:rPr lang="en-US" dirty="0"/>
                  <a:t> </a:t>
                </a:r>
                <a:r>
                  <a:rPr lang="en-US" dirty="0" err="1"/>
                  <a:t>Azer</a:t>
                </a:r>
                <a:r>
                  <a:rPr lang="en-US" dirty="0"/>
                  <a:t> ‘14)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 to provide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additive approximation to the length of the longest palindrome (BEMS14)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space to find the longest palindrome in two passes (BEMS14)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multiplicative approximation (GMSU16)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additive approximation (GMSU16)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72538"/>
              </a:xfrm>
              <a:blipFill>
                <a:blip r:embed="rId2"/>
                <a:stretch>
                  <a:fillRect l="-1043" t="-2997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9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to provide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multiplicative approximation to the length of the longest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-near-palindrome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 to provide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additive approximation to the length of the 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-near-palindrome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to find the 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-near-palindrome in two passes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LB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multiplicative approximation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LB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additive approximation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22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Comparison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16349"/>
                  </p:ext>
                </p:extLst>
              </p:nvPr>
            </p:nvGraphicFramePr>
            <p:xfrm>
              <a:off x="1483567" y="1511559"/>
              <a:ext cx="9227976" cy="50557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6417">
                      <a:extLst>
                        <a:ext uri="{9D8B030D-6E8A-4147-A177-3AD203B41FA5}">
                          <a16:colId xmlns:a16="http://schemas.microsoft.com/office/drawing/2014/main" val="716764247"/>
                        </a:ext>
                      </a:extLst>
                    </a:gridCol>
                    <a:gridCol w="3406030">
                      <a:extLst>
                        <a:ext uri="{9D8B030D-6E8A-4147-A177-3AD203B41FA5}">
                          <a16:colId xmlns:a16="http://schemas.microsoft.com/office/drawing/2014/main" val="762296623"/>
                        </a:ext>
                      </a:extLst>
                    </a:gridCol>
                    <a:gridCol w="2585529">
                      <a:extLst>
                        <a:ext uri="{9D8B030D-6E8A-4147-A177-3AD203B41FA5}">
                          <a16:colId xmlns:a16="http://schemas.microsoft.com/office/drawing/2014/main" val="1998911248"/>
                        </a:ext>
                      </a:extLst>
                    </a:gridCol>
                  </a:tblGrid>
                  <a:tr h="665547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Longest Palindrome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Longest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-Near-Palindrome</a:t>
                          </a:r>
                          <a:r>
                            <a:rPr lang="en-US" sz="2400" baseline="0" dirty="0">
                              <a:solidFill>
                                <a:schemeClr val="bg1"/>
                              </a:solidFill>
                            </a:rPr>
                            <a:t> (Here)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1800006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multiplicative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dirty="0"/>
                            <a:t> (BEMS14)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4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24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⁡(1+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273307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sz="2400" dirty="0"/>
                            <a:t> additive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(BEMS14)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435501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two pass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 exact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(BEMS14)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7796481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multiplicative LB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⁡(1+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(GMSU16)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3796705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E additive LB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(GMSU16)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𝑑𝑛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815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16349"/>
                  </p:ext>
                </p:extLst>
              </p:nvPr>
            </p:nvGraphicFramePr>
            <p:xfrm>
              <a:off x="1483567" y="1511559"/>
              <a:ext cx="9227976" cy="50557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6417">
                      <a:extLst>
                        <a:ext uri="{9D8B030D-6E8A-4147-A177-3AD203B41FA5}">
                          <a16:colId xmlns:a16="http://schemas.microsoft.com/office/drawing/2014/main" val="716764247"/>
                        </a:ext>
                      </a:extLst>
                    </a:gridCol>
                    <a:gridCol w="3406030">
                      <a:extLst>
                        <a:ext uri="{9D8B030D-6E8A-4147-A177-3AD203B41FA5}">
                          <a16:colId xmlns:a16="http://schemas.microsoft.com/office/drawing/2014/main" val="762296623"/>
                        </a:ext>
                      </a:extLst>
                    </a:gridCol>
                    <a:gridCol w="2585529">
                      <a:extLst>
                        <a:ext uri="{9D8B030D-6E8A-4147-A177-3AD203B41FA5}">
                          <a16:colId xmlns:a16="http://schemas.microsoft.com/office/drawing/2014/main" val="199891124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Longest Palindrome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5185" r="-943" b="-5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1800006"/>
                      </a:ext>
                    </a:extLst>
                  </a:tr>
                  <a:tr h="9185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" t="-94040" r="-186064" b="-362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000" t="-94040" r="-76429" b="-362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94040" r="-943" b="-3622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9273307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" t="-221970" r="-186064" b="-314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000" t="-221970" r="-76429" b="-314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221970" r="-943" b="-314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0435501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two pass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 exact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000" t="-324427" r="-76429" b="-216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324427" r="-943" b="-216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7796481"/>
                      </a:ext>
                    </a:extLst>
                  </a:tr>
                  <a:tr h="8003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" t="-421212" r="-186064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000" t="-421212" r="-76429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421212" r="-943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3796705"/>
                      </a:ext>
                    </a:extLst>
                  </a:tr>
                  <a:tr h="9132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E additive LB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000" t="-458667" r="-7642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7547" t="-458667" r="-943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78152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416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Warm-up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Suppose we see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followed by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 How can we determine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with high probability?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450219"/>
            <a:ext cx="2076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Karp-Rabin Fingerprints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w.h.p.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(Schwartz-Zippel)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24313"/>
            <a:ext cx="1524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6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Properties of Karp-Rabin Fingerprints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24313"/>
            <a:ext cx="1524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Palindromes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111101011100001010010101001111101011100001010010101001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111101011100001010010101001</a:t>
            </a:r>
            <a:r>
              <a:rPr lang="en-US" dirty="0">
                <a:solidFill>
                  <a:srgbClr val="FF0000"/>
                </a:solidFill>
              </a:rPr>
              <a:t>111101011100001010010101001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7" y="3578572"/>
            <a:ext cx="2543175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50" y="3578572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00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40" y="576345"/>
            <a:ext cx="5794131" cy="1325563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Finding Structure in Data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9378"/>
            <a:ext cx="7429324" cy="17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2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Near-Palindromes?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111101011100001010010101001111101011100001010010101001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111101011100001010010101001</a:t>
            </a:r>
            <a:r>
              <a:rPr lang="en-US" dirty="0">
                <a:solidFill>
                  <a:srgbClr val="FF0000"/>
                </a:solidFill>
              </a:rPr>
              <a:t>111101011100001010010101001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7" y="3578572"/>
            <a:ext cx="25431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91" y="3611176"/>
            <a:ext cx="1735015" cy="17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Near-Palindromes?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7" y="3578572"/>
            <a:ext cx="25431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91" y="3611176"/>
            <a:ext cx="1735015" cy="1735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68267" y="2945787"/>
            <a:ext cx="1222533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27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111101011100001010010101001111101011100001010010101001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1111010</a:t>
            </a:r>
            <a:r>
              <a:rPr lang="en-US" dirty="0">
                <a:solidFill>
                  <a:srgbClr val="00B050"/>
                </a:solidFill>
              </a:rPr>
              <a:t>111000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010100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10101001</a:t>
            </a:r>
            <a:r>
              <a:rPr lang="en-US" dirty="0">
                <a:solidFill>
                  <a:srgbClr val="C00000"/>
                </a:solidFill>
              </a:rPr>
              <a:t>11110101</a:t>
            </a:r>
            <a:r>
              <a:rPr lang="en-US" dirty="0">
                <a:solidFill>
                  <a:srgbClr val="FF0000"/>
                </a:solidFill>
              </a:rPr>
              <a:t>110000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101001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0101001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90801" y="2945787"/>
            <a:ext cx="1066800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7602" y="2945787"/>
            <a:ext cx="1184030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41632" y="2946020"/>
            <a:ext cx="1395045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36677" y="2946020"/>
            <a:ext cx="1406769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43447" y="2945787"/>
            <a:ext cx="1113692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57140" y="2945787"/>
            <a:ext cx="109024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7386" y="2945787"/>
            <a:ext cx="1222533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4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Near-Palindromes? (CFP+16)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7" y="3578572"/>
            <a:ext cx="25431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91" y="3611176"/>
            <a:ext cx="1735015" cy="1735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3096" y="1690688"/>
            <a:ext cx="1222533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5630" y="1690688"/>
            <a:ext cx="1066800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2431" y="1690688"/>
            <a:ext cx="1184030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06461" y="1690921"/>
            <a:ext cx="1395045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01506" y="1690921"/>
            <a:ext cx="1406769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08276" y="1690688"/>
            <a:ext cx="1113692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21969" y="1690688"/>
            <a:ext cx="109024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12216" y="1690688"/>
            <a:ext cx="987818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33097" y="2424648"/>
            <a:ext cx="261242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94339" y="2424647"/>
            <a:ext cx="24618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55581" y="2424646"/>
            <a:ext cx="246184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58206" y="2424645"/>
            <a:ext cx="304802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24011" y="2424646"/>
            <a:ext cx="261242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85253" y="2424645"/>
            <a:ext cx="24618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846495" y="2424644"/>
            <a:ext cx="246184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049120" y="2424643"/>
            <a:ext cx="304802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90250" y="2424646"/>
            <a:ext cx="261242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51492" y="2424645"/>
            <a:ext cx="24618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812734" y="2424644"/>
            <a:ext cx="246184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15359" y="2424643"/>
            <a:ext cx="304802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54273" y="2424643"/>
            <a:ext cx="261242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15515" y="2424642"/>
            <a:ext cx="24618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76757" y="2424641"/>
            <a:ext cx="246184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79382" y="2424640"/>
            <a:ext cx="304802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186569" y="2424643"/>
            <a:ext cx="261242" cy="418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47811" y="2424642"/>
            <a:ext cx="24618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709053" y="2424641"/>
            <a:ext cx="246184" cy="41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911678" y="2424640"/>
            <a:ext cx="304802" cy="4189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150134" y="2426932"/>
            <a:ext cx="277023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88887" y="2424640"/>
            <a:ext cx="259514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638003" y="2426932"/>
            <a:ext cx="23335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872817" y="2426931"/>
            <a:ext cx="202625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73207" y="2426931"/>
            <a:ext cx="277023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314838" y="2424640"/>
            <a:ext cx="259514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70271" y="2429442"/>
            <a:ext cx="23335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807708" y="2424639"/>
            <a:ext cx="202625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011086" y="2426931"/>
            <a:ext cx="277023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240789" y="2424640"/>
            <a:ext cx="259514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482654" y="2426931"/>
            <a:ext cx="23335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714936" y="2422559"/>
            <a:ext cx="202625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899548" y="2426931"/>
            <a:ext cx="277023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83645" y="2424640"/>
            <a:ext cx="259514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443733" y="2426932"/>
            <a:ext cx="23335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676515" y="2424639"/>
            <a:ext cx="202625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68201" y="2426932"/>
            <a:ext cx="277023" cy="418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104538" y="2424640"/>
            <a:ext cx="259514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352321" y="2429442"/>
            <a:ext cx="233356" cy="4189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0577865" y="2422686"/>
            <a:ext cx="202625" cy="4189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Karp-Rabin Fingerprints for </a:t>
            </a:r>
            <a:r>
              <a:rPr lang="en-US" dirty="0" err="1">
                <a:solidFill>
                  <a:srgbClr val="C00000"/>
                </a:solidFill>
              </a:rPr>
              <a:t>subpatterns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52" y="3343955"/>
            <a:ext cx="8505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Near-Palindromes?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87" y="3578572"/>
            <a:ext cx="25431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891" y="3611176"/>
            <a:ext cx="1735015" cy="17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Identifying Near-Palindromes?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Sample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primes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544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#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w.h.p</a:t>
                </a:r>
                <a:r>
                  <a:rPr lang="en-US" dirty="0"/>
                  <a:t>. (CFP+16)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206875"/>
            <a:ext cx="2171700" cy="2105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Explosion 1 3"/>
              <p:cNvSpPr/>
              <p:nvPr/>
            </p:nvSpPr>
            <p:spPr>
              <a:xfrm>
                <a:off x="1699787" y="723106"/>
                <a:ext cx="8587153" cy="5588794"/>
              </a:xfrm>
              <a:prstGeom prst="irregularSeal1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What about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? </a:t>
                </a:r>
              </a:p>
            </p:txBody>
          </p:sp>
        </mc:Choice>
        <mc:Fallback xmlns="">
          <p:sp>
            <p:nvSpPr>
              <p:cNvPr id="4" name="Explosion 1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87" y="723106"/>
                <a:ext cx="8587153" cy="5588794"/>
              </a:xfrm>
              <a:prstGeom prst="irregularSeal1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8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Karp-Rabin Fingerprints for sub-</a:t>
            </a:r>
            <a:r>
              <a:rPr lang="en-US" dirty="0" err="1">
                <a:solidFill>
                  <a:srgbClr val="C00000"/>
                </a:solidFill>
              </a:rPr>
              <a:t>subpatterns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01" y="1901860"/>
            <a:ext cx="8282014" cy="38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9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07" y="3280953"/>
            <a:ext cx="2872155" cy="333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Second level Karp-Rabin Fingerprints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Call a mismatch </a:t>
                </a:r>
                <a:r>
                  <a:rPr lang="en-US" i="1" dirty="0"/>
                  <a:t>isolated</a:t>
                </a:r>
                <a:r>
                  <a:rPr lang="en-US" dirty="0"/>
                  <a:t>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it is the only mismatch under some </a:t>
                </a:r>
                <a:r>
                  <a:rPr lang="en-US" dirty="0" err="1"/>
                  <a:t>subpattern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be the number of isolated mismatches.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w.h.p. (CFP+16)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6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There exists a data structure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 which recognizes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w.h.p.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7" y="34359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Additive Error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Initialize a data structure every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positions!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2660651"/>
            <a:ext cx="9508900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2280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Finding all instances of a pattern within a string</a:t>
            </a:r>
          </a:p>
          <a:p>
            <a:pPr marL="1371600" lvl="3" indent="0">
              <a:buNone/>
            </a:pPr>
            <a:r>
              <a:rPr lang="en-US" sz="2800" dirty="0"/>
              <a:t> ABCD</a:t>
            </a:r>
          </a:p>
          <a:p>
            <a:pPr marL="1371600" lvl="3" indent="0">
              <a:buNone/>
            </a:pPr>
            <a:r>
              <a:rPr lang="en-US" sz="2800" dirty="0"/>
              <a:t> ABCA</a:t>
            </a:r>
            <a:r>
              <a:rPr lang="en-US" sz="2800" dirty="0">
                <a:solidFill>
                  <a:srgbClr val="FF0000"/>
                </a:solidFill>
              </a:rPr>
              <a:t>ABCD</a:t>
            </a:r>
            <a:r>
              <a:rPr lang="en-US" sz="2800" dirty="0"/>
              <a:t>AACA</a:t>
            </a:r>
            <a:r>
              <a:rPr lang="en-US" sz="2800" dirty="0">
                <a:solidFill>
                  <a:srgbClr val="0070C0"/>
                </a:solidFill>
              </a:rPr>
              <a:t>ABCD</a:t>
            </a:r>
            <a:r>
              <a:rPr lang="en-US" sz="2800" dirty="0"/>
              <a:t>BC</a:t>
            </a:r>
            <a:r>
              <a:rPr lang="en-US" sz="2800" dirty="0">
                <a:solidFill>
                  <a:srgbClr val="7030A0"/>
                </a:solidFill>
              </a:rPr>
              <a:t>ABCD</a:t>
            </a:r>
            <a:r>
              <a:rPr lang="en-US" sz="2800" dirty="0"/>
              <a:t>ADDDEAE</a:t>
            </a:r>
            <a:r>
              <a:rPr lang="en-US" sz="2800" dirty="0">
                <a:solidFill>
                  <a:srgbClr val="00B050"/>
                </a:solidFill>
              </a:rPr>
              <a:t>ABCD</a:t>
            </a:r>
            <a:r>
              <a:rPr lang="en-US" sz="2800" dirty="0"/>
              <a:t>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Knuth-Morris-Pratt’70</a:t>
            </a:r>
          </a:p>
        </p:txBody>
      </p:sp>
    </p:spTree>
    <p:extLst>
      <p:ext uri="{BB962C8B-B14F-4D97-AF65-F5344CB8AC3E}">
        <p14:creationId xmlns:p14="http://schemas.microsoft.com/office/powerpoint/2010/main" val="50818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Additive Error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sketches, each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Total space: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46" y="3540369"/>
            <a:ext cx="2591308" cy="23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2-Pass Exact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Can we modify 1-pass additive algorithm to 2-pass exact?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Missing characters before checkpoint!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95" y="3099448"/>
            <a:ext cx="88868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2-Pass 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Idea: keep all characters before each checkpoint in the second pass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What if there are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candidates?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Structural result of palindromes (BEMS14)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641229" y="3148571"/>
            <a:ext cx="6166339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8" y="3567540"/>
            <a:ext cx="6166339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2830" y="3986509"/>
            <a:ext cx="6166339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5998" y="3567540"/>
            <a:ext cx="6166339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12830" y="3986509"/>
            <a:ext cx="6166339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5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12830" y="3986509"/>
            <a:ext cx="6166339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20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13231" y="3986509"/>
            <a:ext cx="2965938" cy="4189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0769" y="3986508"/>
            <a:ext cx="3282462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15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13231" y="3986509"/>
            <a:ext cx="2965938" cy="4189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0769" y="3986508"/>
            <a:ext cx="3282462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0491" y="2729600"/>
            <a:ext cx="1817077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13231" y="3986509"/>
            <a:ext cx="2965938" cy="4189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0769" y="3986508"/>
            <a:ext cx="3282462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0491" y="2729600"/>
            <a:ext cx="1817077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1229" y="2729599"/>
            <a:ext cx="229186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2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0491" y="2729600"/>
            <a:ext cx="1817077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1228" y="2729599"/>
            <a:ext cx="2291865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41229" y="2307844"/>
            <a:ext cx="1547447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75937" y="2307844"/>
            <a:ext cx="1031631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57447" y="3986509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Palindromes (BEMS14)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1230" y="3148571"/>
            <a:ext cx="309489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5999" y="3567540"/>
            <a:ext cx="3071448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6123" y="3148571"/>
            <a:ext cx="307144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7447" y="3567540"/>
            <a:ext cx="3094891" cy="4189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0491" y="2729600"/>
            <a:ext cx="1817077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1228" y="2729599"/>
            <a:ext cx="2291865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57448" y="3985385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57441" y="2726796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36122" y="2729598"/>
            <a:ext cx="62132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4799" y="2729035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93472" y="2729597"/>
            <a:ext cx="62132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88365" y="2736992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90486" y="2729597"/>
            <a:ext cx="62132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60428" y="2736992"/>
            <a:ext cx="633044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62549" y="2729597"/>
            <a:ext cx="621325" cy="41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8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85" y="1825625"/>
            <a:ext cx="2705100" cy="1685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Palindrome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string that reads the same forwards and backwards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Manacher’75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RACECAR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50"/>
                    </a:solidFill>
                  </a:rPr>
                  <a:t>E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AIBOHPHOBIA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7030A0"/>
                    </a:solidFill>
                  </a:rPr>
                  <a:t>B</a:t>
                </a:r>
                <a:r>
                  <a:rPr lang="en-US" dirty="0">
                    <a:solidFill>
                      <a:srgbClr val="00B050"/>
                    </a:solidFill>
                  </a:rPr>
                  <a:t>O</a:t>
                </a:r>
                <a:r>
                  <a:rPr lang="en-US" dirty="0">
                    <a:solidFill>
                      <a:srgbClr val="FFC000"/>
                    </a:solidFill>
                  </a:rPr>
                  <a:t>H</a:t>
                </a:r>
                <a:r>
                  <a:rPr lang="en-US" dirty="0">
                    <a:solidFill>
                      <a:srgbClr val="0070C0"/>
                    </a:solidFill>
                  </a:rPr>
                  <a:t>P</a:t>
                </a:r>
                <a:r>
                  <a:rPr lang="en-US" dirty="0">
                    <a:solidFill>
                      <a:srgbClr val="FFC000"/>
                    </a:solidFill>
                  </a:rPr>
                  <a:t>H</a:t>
                </a:r>
                <a:r>
                  <a:rPr lang="en-US" dirty="0">
                    <a:solidFill>
                      <a:srgbClr val="00B050"/>
                    </a:solidFill>
                  </a:rPr>
                  <a:t>O</a:t>
                </a:r>
                <a:r>
                  <a:rPr lang="en-US" dirty="0">
                    <a:solidFill>
                      <a:srgbClr val="7030A0"/>
                    </a:solidFill>
                  </a:rPr>
                  <a:t>B</a:t>
                </a:r>
                <a:r>
                  <a:rPr lang="en-US" dirty="0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935" y="3702050"/>
            <a:ext cx="1752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 of Near-Palindromes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Not quite periodic (at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different words)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Need to save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fingerprints of words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1641229" y="3148571"/>
            <a:ext cx="6166339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5998" y="3567540"/>
            <a:ext cx="6166339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12830" y="3986509"/>
            <a:ext cx="6166339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2-Pass 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Not quite periodic (at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different words)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Need to save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fingerprints of words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1641229" y="3148571"/>
            <a:ext cx="6166339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5998" y="3567540"/>
            <a:ext cx="6166339" cy="4189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12830" y="3986509"/>
            <a:ext cx="6166339" cy="4189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807568" y="3148571"/>
            <a:ext cx="3727938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992920" y="3567539"/>
            <a:ext cx="293078" cy="4189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464058" y="3567538"/>
            <a:ext cx="293078" cy="4189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2-Pass 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First pass: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</a:t>
                </a:r>
                <a:r>
                  <a:rPr lang="en-US" dirty="0">
                    <a:solidFill>
                      <a:schemeClr val="tx1"/>
                    </a:solidFill>
                  </a:rPr>
                  <a:t>ingerprints, each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words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Need to save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characters before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checkpoints: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Total space: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bits</a:t>
                </a:r>
              </a:p>
            </p:txBody>
          </p:sp>
        </mc:Choice>
        <mc:Fallback xmlns="">
          <p:sp>
            <p:nvSpPr>
              <p:cNvPr id="2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42" y="3722810"/>
            <a:ext cx="22383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3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Yao’s Principle: to show that any randomized algorithm fails, show that every deterministic algorithm fails over random inputs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be the prefix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10110011100011110000…=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(GMSU16).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strings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with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weight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HAM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HAM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4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838200" y="1894212"/>
                <a:ext cx="5010539" cy="4245428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YES: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tx1"/>
                    </a:solidFill>
                  </a:rPr>
                  <a:t>then the longest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-near-palindrome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has length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94212"/>
                <a:ext cx="5010539" cy="424542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6343261" y="1894212"/>
                <a:ext cx="5010539" cy="424542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NO: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then the longest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-near-palindrome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has length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200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261" y="1894212"/>
                <a:ext cx="5010539" cy="42454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964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multiplicative algorithm differentiates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Just need to show cannot differentiate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8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Save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bits.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strings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with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weight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which are mapped to the same configuration.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16" y="3643313"/>
            <a:ext cx="1800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be the set of indices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differ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11</a:t>
                </a:r>
                <a:r>
                  <a:rPr lang="en-US" dirty="0"/>
                  <a:t>000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000000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00000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’: 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00</a:t>
                </a:r>
                <a:r>
                  <a:rPr lang="en-US" dirty="0"/>
                  <a:t>000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000000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</a:t>
                </a:r>
                <a:r>
                  <a:rPr lang="en-US" dirty="0">
                    <a:solidFill>
                      <a:srgbClr val="00B050"/>
                    </a:solidFill>
                  </a:rPr>
                  <a:t>1</a:t>
                </a:r>
                <a:r>
                  <a:rPr lang="en-US" dirty="0"/>
                  <a:t>00000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1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110</a:t>
                </a:r>
                <a:r>
                  <a:rPr lang="en-US" dirty="0">
                    <a:solidFill>
                      <a:srgbClr val="FF0000"/>
                    </a:solidFill>
                  </a:rPr>
                  <a:t>11</a:t>
                </a:r>
                <a:r>
                  <a:rPr lang="en-US" dirty="0"/>
                  <a:t>000100010</a:t>
                </a:r>
                <a:r>
                  <a:rPr lang="en-US" dirty="0">
                    <a:solidFill>
                      <a:srgbClr val="FF0000"/>
                    </a:solidFill>
                  </a:rPr>
                  <a:t>111</a:t>
                </a:r>
                <a:r>
                  <a:rPr lang="en-US" dirty="0"/>
                  <a:t>001001000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0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Errs on either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601200" y="2637692"/>
            <a:ext cx="1752600" cy="1000415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3496453"/>
            <a:ext cx="1800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values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mapped to the wrong configuration, each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− 2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where algorithm is incorrect.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Probability of failure: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24553" y="3893069"/>
                <a:ext cx="6142894" cy="2172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 − 2</m:t>
                                  </m:r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53" y="3893069"/>
                <a:ext cx="6142894" cy="2172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04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Provided a distribution over which any deterministic algorithm 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bits fails to distinguish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of the time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multiplicative algorithm differentiates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Showed every deterministic algorithm fails over random inputs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712" y="4818184"/>
            <a:ext cx="1616685" cy="161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For strings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and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have an alignment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ALGO</a:t>
                </a:r>
                <a:r>
                  <a:rPr lang="en-US" dirty="0">
                    <a:solidFill>
                      <a:srgbClr val="C00000"/>
                    </a:solidFill>
                  </a:rPr>
                  <a:t>RITHM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LOGA</a:t>
                </a:r>
                <a:r>
                  <a:rPr lang="en-US" dirty="0">
                    <a:solidFill>
                      <a:srgbClr val="C00000"/>
                    </a:solidFill>
                  </a:rPr>
                  <a:t>RITHM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Additive Lower Bounds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strings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length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HAM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HAM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88" y="4205288"/>
            <a:ext cx="2324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For strings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and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have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-near-alignment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RACECAR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FACECAR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3208788"/>
            <a:ext cx="4105656" cy="31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Edit (</a:t>
            </a:r>
            <a:r>
              <a:rPr lang="en-US" dirty="0" err="1">
                <a:solidFill>
                  <a:srgbClr val="C00000"/>
                </a:solidFill>
              </a:rPr>
              <a:t>Levenshtein</a:t>
            </a:r>
            <a:r>
              <a:rPr lang="en-US" dirty="0">
                <a:solidFill>
                  <a:srgbClr val="C00000"/>
                </a:solidFill>
              </a:rPr>
              <a:t>)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strings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edit distance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defined as the minimum number of deletions, insertions, and substitutions performed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1010101010101010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= 0101010101010101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2408"/>
            <a:ext cx="5249424" cy="32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Edit (</a:t>
            </a:r>
            <a:r>
              <a:rPr lang="en-US" dirty="0" err="1">
                <a:solidFill>
                  <a:srgbClr val="C00000"/>
                </a:solidFill>
              </a:rPr>
              <a:t>Levenshtein</a:t>
            </a:r>
            <a:r>
              <a:rPr lang="en-US" dirty="0">
                <a:solidFill>
                  <a:srgbClr val="C00000"/>
                </a:solidFill>
              </a:rPr>
              <a:t>)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Classical offline solution: dynamic programming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time (WF74)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Cannot be computed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assuming SETH (BI15)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/>
                  <a:t>Any linear sketch </a:t>
                </a:r>
                <a:r>
                  <a:rPr lang="en-US" dirty="0"/>
                  <a:t>which distinguishes the cases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space (AGMP13)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24" y="4189736"/>
            <a:ext cx="2997978" cy="21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 Problem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strings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 in a data stream, identify the longest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-near-alignment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strings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 </a:t>
                </a:r>
                <a:r>
                  <a:rPr lang="en-US" i="1" dirty="0"/>
                  <a:t>simultaneously</a:t>
                </a:r>
                <a:r>
                  <a:rPr lang="en-US" dirty="0"/>
                  <a:t> in a data stream, identify the longest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-near-alignment in space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&quot;No&quot; Symbol 3"/>
          <p:cNvSpPr/>
          <p:nvPr/>
        </p:nvSpPr>
        <p:spPr>
          <a:xfrm>
            <a:off x="5004745" y="1380586"/>
            <a:ext cx="1773936" cy="164909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 (All </a:t>
            </a:r>
            <a:r>
              <a:rPr lang="en-US">
                <a:solidFill>
                  <a:srgbClr val="C00000"/>
                </a:solidFill>
              </a:rPr>
              <a:t>Edit Distance)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to provide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multiplicative approximation to the length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-near-alignment (simultaneous)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 to provide 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additive approximation to the length of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-near-alignment (simultaneous)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 to find the longest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-near-alignment (simultaneous)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space LB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multiplicative approximation in streaming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9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Observation #1: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consecutive characters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matched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consecutive characters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no character before the </a:t>
                </a:r>
                <a:r>
                  <a:rPr lang="en-US" i="1" dirty="0">
                    <a:solidFill>
                      <a:srgbClr val="00B050"/>
                    </a:solidFill>
                  </a:rPr>
                  <a:t>region</a:t>
                </a:r>
                <a:r>
                  <a:rPr lang="en-US" dirty="0"/>
                  <a:t> can be matched to a character after the region by any other alignment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68146" y="3791809"/>
            <a:ext cx="2778368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46514" y="3791809"/>
            <a:ext cx="1679697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88449" y="3791808"/>
            <a:ext cx="1679697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9783" y="5156715"/>
            <a:ext cx="3431725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41508" y="5156713"/>
            <a:ext cx="1284702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8449" y="5156714"/>
            <a:ext cx="2074692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68146" y="4210777"/>
            <a:ext cx="420154" cy="945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40291" y="4210777"/>
            <a:ext cx="420154" cy="945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938965" y="4210777"/>
            <a:ext cx="3359127" cy="945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4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Observation #2: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consecutive characters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does not contain a </a:t>
                </a:r>
                <a:r>
                  <a:rPr lang="en-US" dirty="0">
                    <a:solidFill>
                      <a:srgbClr val="00B050"/>
                    </a:solidFill>
                  </a:rPr>
                  <a:t>region </a:t>
                </a:r>
                <a:r>
                  <a:rPr lang="en-US" dirty="0"/>
                  <a:t>(of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), then it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edit operations to be aligned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61" y="3232183"/>
            <a:ext cx="3629952" cy="29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5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flipV="1">
            <a:off x="2901631" y="3506860"/>
            <a:ext cx="1101201" cy="2408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Sliding window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identifies either the most recent </a:t>
                </a:r>
                <a:r>
                  <a:rPr lang="en-US" dirty="0">
                    <a:solidFill>
                      <a:srgbClr val="00B050"/>
                    </a:solidFill>
                  </a:rPr>
                  <a:t>region </a:t>
                </a:r>
                <a:r>
                  <a:rPr lang="en-US" dirty="0"/>
                  <a:t>or the most recent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edit operations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88449" y="3791808"/>
            <a:ext cx="6137761" cy="418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8448" y="5156714"/>
            <a:ext cx="6137761" cy="418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3985 -0.0025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Periodicity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228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portion of a string that repeats</a:t>
            </a:r>
          </a:p>
          <a:p>
            <a:pPr marL="1371600" lvl="3" indent="0">
              <a:buNone/>
            </a:pPr>
            <a:r>
              <a:rPr lang="en-US" dirty="0"/>
              <a:t> </a:t>
            </a:r>
            <a:r>
              <a:rPr lang="en-US" sz="2800" dirty="0"/>
              <a:t>ABCDABCDABCDABCD</a:t>
            </a:r>
          </a:p>
          <a:p>
            <a:pPr marL="1371600" lvl="3" indent="0"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ABCD</a:t>
            </a:r>
            <a:r>
              <a:rPr lang="en-US" sz="2800" dirty="0">
                <a:solidFill>
                  <a:srgbClr val="0070C0"/>
                </a:solidFill>
              </a:rPr>
              <a:t>ABCD</a:t>
            </a:r>
            <a:r>
              <a:rPr lang="en-US" sz="2800" dirty="0">
                <a:solidFill>
                  <a:srgbClr val="7030A0"/>
                </a:solidFill>
              </a:rPr>
              <a:t>ABCD</a:t>
            </a:r>
            <a:r>
              <a:rPr lang="en-US" sz="2800" dirty="0">
                <a:solidFill>
                  <a:srgbClr val="00B050"/>
                </a:solidFill>
              </a:rPr>
              <a:t>ABCD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Algorithm keeps the </a:t>
                </a:r>
                <a:r>
                  <a:rPr lang="en-US" dirty="0"/>
                  <a:t>most recent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edit operations, location of the latest region, and the s</a:t>
                </a:r>
                <a:r>
                  <a:rPr lang="en-US" dirty="0">
                    <a:solidFill>
                      <a:schemeClr val="tx1"/>
                    </a:solidFill>
                  </a:rPr>
                  <a:t>liding window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Edit operations before the region are fixed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68146" y="3791809"/>
            <a:ext cx="2778368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46514" y="3791809"/>
            <a:ext cx="1679697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8449" y="3791808"/>
            <a:ext cx="1679697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9783" y="5156715"/>
            <a:ext cx="3431725" cy="4189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41508" y="5156713"/>
            <a:ext cx="1284702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88449" y="5156714"/>
            <a:ext cx="2074692" cy="4189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68146" y="4210777"/>
            <a:ext cx="420154" cy="945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291" y="4210777"/>
            <a:ext cx="420154" cy="945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38965" y="4210777"/>
            <a:ext cx="3359127" cy="945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16568" y="3791807"/>
            <a:ext cx="0" cy="4189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5795" y="5167612"/>
            <a:ext cx="0" cy="4189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99706" y="3791807"/>
            <a:ext cx="0" cy="4189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519874" y="3793377"/>
            <a:ext cx="0" cy="4189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45937" y="5147381"/>
            <a:ext cx="0" cy="4189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Longest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-Near-Alignment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Window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Locations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edit operations, each requiring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Total space: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257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7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Periodicity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228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portion of a string that repeats</a:t>
            </a:r>
          </a:p>
          <a:p>
            <a:pPr marL="1371600" lvl="3" indent="0">
              <a:buNone/>
            </a:pPr>
            <a:r>
              <a:rPr lang="en-US" dirty="0"/>
              <a:t> </a:t>
            </a:r>
            <a:r>
              <a:rPr lang="en-US" sz="2800" dirty="0"/>
              <a:t>ABCDABCDABCDABCD</a:t>
            </a:r>
          </a:p>
          <a:p>
            <a:pPr marL="1371600" lvl="3" indent="0"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ABCD</a:t>
            </a:r>
            <a:r>
              <a:rPr lang="en-US" sz="2800" dirty="0">
                <a:solidFill>
                  <a:srgbClr val="0070C0"/>
                </a:solidFill>
              </a:rPr>
              <a:t>ABCD</a:t>
            </a:r>
            <a:r>
              <a:rPr lang="en-US" sz="2800" dirty="0">
                <a:solidFill>
                  <a:srgbClr val="7030A0"/>
                </a:solidFill>
              </a:rPr>
              <a:t>ABCD</a:t>
            </a:r>
            <a:r>
              <a:rPr lang="en-US" sz="2800" dirty="0">
                <a:solidFill>
                  <a:srgbClr val="00B050"/>
                </a:solidFill>
              </a:rPr>
              <a:t>ABCD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Periodicity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Alternate definition: prefix is the same as suffix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then 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ABCDABCDABCD</a:t>
                </a:r>
                <a:r>
                  <a:rPr lang="en-US" sz="2800" dirty="0"/>
                  <a:t>ABCD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ABCDABCDABCD</a:t>
                </a:r>
                <a:endParaRPr lang="en-US" sz="2800" dirty="0"/>
              </a:p>
              <a:p>
                <a:pPr marL="1371600" lvl="3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ABCDABCDABCD</a:t>
                </a:r>
                <a:endParaRPr lang="en-US" sz="2800" dirty="0"/>
              </a:p>
              <a:p>
                <a:pPr marL="1371600" lvl="3" indent="0">
                  <a:buNone/>
                </a:pPr>
                <a:r>
                  <a:rPr lang="en-US" sz="2800" dirty="0"/>
                  <a:t> ABCD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ABCDABCDABCD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Hamming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strings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Hamming distance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defined as the 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at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00B050"/>
                    </a:solidFill>
                  </a:rPr>
                  <a:t>H</a:t>
                </a:r>
                <a:r>
                  <a:rPr lang="en-US" dirty="0"/>
                  <a:t>A</a:t>
                </a:r>
                <a:r>
                  <a:rPr lang="en-US" dirty="0">
                    <a:solidFill>
                      <a:srgbClr val="00B0F0"/>
                    </a:solidFill>
                  </a:rPr>
                  <a:t>M</a:t>
                </a:r>
                <a:r>
                  <a:rPr lang="en-US" dirty="0">
                    <a:solidFill>
                      <a:srgbClr val="FF0000"/>
                    </a:solidFill>
                  </a:rPr>
                  <a:t>M</a:t>
                </a:r>
                <a:r>
                  <a:rPr lang="en-US" dirty="0"/>
                  <a:t>ING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00B050"/>
                    </a:solidFill>
                  </a:rPr>
                  <a:t>F</a:t>
                </a:r>
                <a:r>
                  <a:rPr lang="en-US" dirty="0"/>
                  <a:t>A</a:t>
                </a:r>
                <a:r>
                  <a:rPr lang="en-US" dirty="0">
                    <a:solidFill>
                      <a:srgbClr val="00B0F0"/>
                    </a:solidFill>
                  </a:rPr>
                  <a:t>L</a:t>
                </a:r>
                <a:r>
                  <a:rPr lang="en-US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/>
                  <a:t>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b="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𝐻𝐴𝑀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57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-Periodicity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string that is “almost” periodic, robust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changes.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Periodicity: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+1: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-Periodicity: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 </a:t>
                </a:r>
                <a:r>
                  <a:rPr lang="en-US" sz="2600" dirty="0"/>
                  <a:t>ABCDABCDABCEABCE</a:t>
                </a:r>
              </a:p>
              <a:p>
                <a:pPr marL="914400" lvl="2" indent="0">
                  <a:buNone/>
                </a:pP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00"/>
                    </a:solidFill>
                  </a:rPr>
                  <a:t>ABCDABCDABCE</a:t>
                </a:r>
                <a:r>
                  <a:rPr lang="en-US" sz="2600" dirty="0"/>
                  <a:t>ABCE</a:t>
                </a:r>
              </a:p>
              <a:p>
                <a:pPr marL="914400" lvl="2" indent="0">
                  <a:buNone/>
                </a:pP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00"/>
                    </a:solidFill>
                  </a:rPr>
                  <a:t>ABCDABC</a:t>
                </a:r>
                <a:r>
                  <a:rPr lang="en-US" sz="2600" dirty="0"/>
                  <a:t>D</a:t>
                </a:r>
                <a:r>
                  <a:rPr lang="en-US" sz="2600" dirty="0">
                    <a:solidFill>
                      <a:srgbClr val="FF0000"/>
                    </a:solidFill>
                  </a:rPr>
                  <a:t>ABCE</a:t>
                </a:r>
                <a:endParaRPr lang="en-US" sz="2600" dirty="0"/>
              </a:p>
              <a:p>
                <a:pPr marL="914400" lvl="2" indent="0">
                  <a:buNone/>
                </a:pP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0070C0"/>
                    </a:solidFill>
                  </a:rPr>
                  <a:t>ABCDABC</a:t>
                </a:r>
                <a:r>
                  <a:rPr lang="en-US" sz="2600" dirty="0"/>
                  <a:t>E</a:t>
                </a:r>
                <a:r>
                  <a:rPr lang="en-US" sz="2600" dirty="0">
                    <a:solidFill>
                      <a:srgbClr val="0070C0"/>
                    </a:solidFill>
                  </a:rPr>
                  <a:t>ABCE</a:t>
                </a:r>
              </a:p>
              <a:p>
                <a:pPr marL="914400" lvl="2" indent="0">
                  <a:buNone/>
                </a:pPr>
                <a:r>
                  <a:rPr lang="en-US" sz="2600" dirty="0"/>
                  <a:t> ABCD</a:t>
                </a:r>
                <a:r>
                  <a:rPr lang="en-US" sz="2600" dirty="0">
                    <a:solidFill>
                      <a:srgbClr val="0070C0"/>
                    </a:solidFill>
                  </a:rPr>
                  <a:t>ABCDABCEABCE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Long term periodic changes, but also encompasses “natural” definition.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78984" y="4312112"/>
            <a:ext cx="195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1-period: 4</a:t>
            </a:r>
          </a:p>
        </p:txBody>
      </p:sp>
    </p:spTree>
    <p:extLst>
      <p:ext uri="{BB962C8B-B14F-4D97-AF65-F5344CB8AC3E}">
        <p14:creationId xmlns:p14="http://schemas.microsoft.com/office/powerpoint/2010/main" val="8968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-Periodicity Problem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arrives in a data stream, identify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-period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 Given a string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which arrives in a data stream, identify the 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 in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with two passes.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&quot;No&quot; Symbol 3"/>
          <p:cNvSpPr/>
          <p:nvPr/>
        </p:nvSpPr>
        <p:spPr>
          <a:xfrm>
            <a:off x="5289522" y="1417501"/>
            <a:ext cx="1773936" cy="1649095"/>
          </a:xfrm>
          <a:prstGeom prst="noSmoking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Related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725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 to find the shortest period in one-pass,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(ErgunJowhariSaglam10)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space to find the period in one-pass,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(EJS10)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 to find the shortest period in two-passes, even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 (EJS10)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-Mismatch Problem: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to find all instances of a pattern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within a 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errors. (CliffordFontainePoratSachStarikovskaya16)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72538"/>
              </a:xfrm>
              <a:blipFill>
                <a:blip r:embed="rId2"/>
                <a:stretch>
                  <a:fillRect l="-1043" t="-954" b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521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-Periodicity (Our results)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 to find the shortest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 in one-pass,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space to find the shortest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 in two-passes, even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.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space to find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in one-pass.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space to find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-period, even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in one-pass.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2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arrives one symbol at a time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space, ideally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err="1"/>
                  <a:t>abaacabaccbabbbcbabbccababbccb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err="1"/>
                  <a:t>abaacabaccbabbbcbabbccababbccb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err="1"/>
                  <a:t>abaacabaccbabbbcbabbccababbccb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38" y="3004193"/>
            <a:ext cx="47434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Ideas from Streaming Periodicity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period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.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ABCDABCDABCD</a:t>
                </a:r>
                <a:r>
                  <a:rPr lang="en-US" sz="2800" dirty="0"/>
                  <a:t>ABCD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 ABCD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ABCDABCDABCD</a:t>
                </a:r>
                <a:endParaRPr lang="en-US" sz="2800" dirty="0"/>
              </a:p>
              <a:p>
                <a:pPr marL="1371600" lvl="3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ABCDABCD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</a:t>
                </a:r>
                <a:r>
                  <a:rPr lang="en-US" sz="2800" dirty="0"/>
                  <a:t>ABCD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 ABCD</a:t>
                </a:r>
                <a:r>
                  <a:rPr lang="en-US" sz="2800" dirty="0">
                    <a:solidFill>
                      <a:srgbClr val="00B050"/>
                    </a:solidFill>
                  </a:rPr>
                  <a:t>ABCDABCD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then for some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1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Karp-Rabin Fingerprints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w.h.p.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(Schwartz-Zippel)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24313"/>
            <a:ext cx="1524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2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Ideas from Streaming Periodicity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First pass: Find all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first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characters </a:t>
                </a:r>
                <a:r>
                  <a:rPr lang="en-US" dirty="0"/>
                  <a:t>match.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.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ABCDABCD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</a:t>
                </a:r>
                <a:r>
                  <a:rPr lang="en-US" sz="2800" dirty="0"/>
                  <a:t>ABCD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 ABCD</a:t>
                </a:r>
                <a:r>
                  <a:rPr lang="en-US" sz="2800" dirty="0">
                    <a:solidFill>
                      <a:srgbClr val="00B050"/>
                    </a:solidFill>
                  </a:rPr>
                  <a:t>ABCDABCD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</a:t>
                </a:r>
                <a:endParaRPr lang="en-US" sz="28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Second pass: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-period.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.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ABCDABCDABCD</a:t>
                </a:r>
                <a:r>
                  <a:rPr lang="en-US" sz="2800" dirty="0"/>
                  <a:t>ABCD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 ABCD</a:t>
                </a:r>
                <a:r>
                  <a:rPr lang="en-US" sz="2800" dirty="0">
                    <a:solidFill>
                      <a:srgbClr val="0070C0"/>
                    </a:solidFill>
                  </a:rPr>
                  <a:t>ABCDABCDABCD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2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Overall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period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First pass: Find all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match the first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characters.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Second pass: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Reduction to Pattern Matching /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-Mismatch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113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First pass: Find all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“candidate”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Second pass: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ABCD</a:t>
                </a:r>
                <a:r>
                  <a:rPr lang="en-US" dirty="0">
                    <a:solidFill>
                      <a:srgbClr val="00B0F0"/>
                    </a:solidFill>
                  </a:rPr>
                  <a:t>ABCD</a:t>
                </a:r>
                <a:r>
                  <a:rPr lang="en-US" dirty="0">
                    <a:solidFill>
                      <a:srgbClr val="7030A0"/>
                    </a:solidFill>
                  </a:rPr>
                  <a:t>ABCD</a:t>
                </a:r>
                <a:r>
                  <a:rPr lang="en-US" dirty="0">
                    <a:solidFill>
                      <a:srgbClr val="00B050"/>
                    </a:solidFill>
                  </a:rPr>
                  <a:t>ABCD</a:t>
                </a:r>
                <a:r>
                  <a:rPr lang="en-US" dirty="0">
                    <a:solidFill>
                      <a:schemeClr val="accent4"/>
                    </a:solidFill>
                  </a:rPr>
                  <a:t>ABCD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Candidate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4,8,12,16,…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Candidates form an arithmetic progression!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40" y="581891"/>
            <a:ext cx="1399043" cy="2618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796" y="3938305"/>
            <a:ext cx="1424687" cy="26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0491" y="1720184"/>
                <a:ext cx="10515600" cy="502428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periods,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gcd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is a period.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Does not work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-periodicity!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AAAABA,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AAAA</a:t>
                </a:r>
                <a:r>
                  <a:rPr lang="en-US" dirty="0"/>
                  <a:t>BA, AA</a:t>
                </a:r>
                <a:r>
                  <a:rPr lang="en-US" dirty="0">
                    <a:solidFill>
                      <a:srgbClr val="0070C0"/>
                    </a:solidFill>
                  </a:rPr>
                  <a:t>AABA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AAAA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AABA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AAA</a:t>
                </a:r>
                <a:r>
                  <a:rPr lang="en-US" dirty="0"/>
                  <a:t>ABA, AAA</a:t>
                </a:r>
                <a:r>
                  <a:rPr lang="en-US" dirty="0">
                    <a:solidFill>
                      <a:srgbClr val="0070C0"/>
                    </a:solidFill>
                  </a:rPr>
                  <a:t>ABA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AAA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ABA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AAAAB</a:t>
                </a:r>
                <a:r>
                  <a:rPr lang="en-US" dirty="0"/>
                  <a:t>A, A</a:t>
                </a:r>
                <a:r>
                  <a:rPr lang="en-US" dirty="0">
                    <a:solidFill>
                      <a:srgbClr val="0070C0"/>
                    </a:solidFill>
                  </a:rPr>
                  <a:t>AAABA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AAAAB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AAABA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491" y="1720184"/>
                <a:ext cx="10515600" cy="5024283"/>
              </a:xfrm>
              <a:blipFill>
                <a:blip r:embed="rId2"/>
                <a:stretch>
                  <a:fillRect l="-928" t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780143" y="3461851"/>
            <a:ext cx="195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mismatch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0143" y="4647964"/>
            <a:ext cx="195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mismatch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0143" y="5696215"/>
            <a:ext cx="232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mismatches!</a:t>
            </a:r>
          </a:p>
        </p:txBody>
      </p:sp>
    </p:spTree>
    <p:extLst>
      <p:ext uri="{BB962C8B-B14F-4D97-AF65-F5344CB8AC3E}">
        <p14:creationId xmlns:p14="http://schemas.microsoft.com/office/powerpoint/2010/main" val="2714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049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Periodicity: Candidate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4,8,12,16,…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What’s actually happening in the second pass?</a:t>
                </a:r>
              </a:p>
              <a:p>
                <a:pPr marL="457200" lvl="1" indent="0">
                  <a:buNone/>
                </a:pPr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</m:oMath>
                </a14:m>
                <a:r>
                  <a:rPr lang="en-US" dirty="0"/>
                  <a:t>,… to build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13: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,…</a:t>
                </a:r>
              </a:p>
              <a:p>
                <a:pPr marL="457200" lvl="1" indent="0">
                  <a:buNone/>
                </a:pPr>
                <a:r>
                  <a:rPr lang="en-US" dirty="0"/>
                  <a:t> Can do this because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</m:oMath>
                </a14:m>
                <a:r>
                  <a:rPr lang="en-US" dirty="0"/>
                  <a:t> are all the same!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-periodicity: Candidate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28,32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Attempt: Candidate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16,20,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28,32…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Can still do above construction if “most”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</m:oMath>
                </a14:m>
                <a:r>
                  <a:rPr lang="en-US" dirty="0"/>
                  <a:t> are the same</a:t>
                </a:r>
              </a:p>
              <a:p>
                <a:pPr marL="457200" lvl="1" indent="0">
                  <a:buNone/>
                </a:pPr>
                <a:r>
                  <a:rPr lang="en-US" dirty="0"/>
                  <a:t>Not sure if true…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491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3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First Pass to Second Pass?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049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Candidates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8,16,20,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27,30,39,45,55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Candidates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16,20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27,30,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,39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45,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55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491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881" y="3488651"/>
            <a:ext cx="10987613" cy="164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644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03" y="3522973"/>
            <a:ext cx="2591308" cy="2349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periods,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gcd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is a period.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</a:t>
                </a:r>
                <a:r>
                  <a:rPr lang="en-US">
                    <a:cs typeface="Times New Roman" panose="02020603050405020304" pitchFamily="18" charset="0"/>
                  </a:rPr>
                  <a:t>“small”, </a:t>
                </a:r>
                <a:r>
                  <a:rPr lang="en-US" dirty="0"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gcd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-period.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At most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of the substrings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+1:2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+1: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can be different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6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“small”,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gcd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-period.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Consider the indices as a grid.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050" y="3463175"/>
            <a:ext cx="2489482" cy="284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07541" y="4934680"/>
                <a:ext cx="420500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541" y="4934680"/>
                <a:ext cx="420500" cy="52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11115" y="4934679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115" y="4934679"/>
                <a:ext cx="1142685" cy="52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46160" y="3878856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160" y="3878856"/>
                <a:ext cx="1143262" cy="52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56473" y="4934680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473" y="4934680"/>
                <a:ext cx="1142685" cy="526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246160" y="5990502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160" y="5990502"/>
                <a:ext cx="1143262" cy="526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/>
          <p:cNvSpPr/>
          <p:nvPr/>
        </p:nvSpPr>
        <p:spPr>
          <a:xfrm>
            <a:off x="1035791" y="2600852"/>
            <a:ext cx="7164312" cy="19517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2901" y="2657625"/>
                <a:ext cx="77348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there are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and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then there are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01" y="2657625"/>
                <a:ext cx="7734848" cy="1815882"/>
              </a:xfrm>
              <a:prstGeom prst="rect">
                <a:avLst/>
              </a:prstGeom>
              <a:blipFill>
                <a:blip r:embed="rId9"/>
                <a:stretch>
                  <a:fillRect l="-1655"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12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728B1-10EC-48F7-B82C-D7BFF332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556" y="576345"/>
            <a:ext cx="7141316" cy="1325563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Finding Structure in Noisy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86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3324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…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/>
                  <a:t>AB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/>
                  <a:t>AAB</a:t>
                </a:r>
                <a:r>
                  <a:rPr lang="en-US" dirty="0">
                    <a:solidFill>
                      <a:schemeClr val="accent4"/>
                    </a:solidFill>
                  </a:rPr>
                  <a:t>C</a:t>
                </a:r>
                <a:r>
                  <a:rPr lang="en-US" dirty="0"/>
                  <a:t>CA</a:t>
                </a:r>
                <a:r>
                  <a:rPr lang="en-US" dirty="0">
                    <a:solidFill>
                      <a:srgbClr val="00B050"/>
                    </a:solidFill>
                  </a:rPr>
                  <a:t>A</a:t>
                </a:r>
                <a:r>
                  <a:rPr lang="en-US" dirty="0"/>
                  <a:t>…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Bound the number of indices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3324" cy="4351338"/>
              </a:xfrm>
              <a:blipFill>
                <a:blip r:embed="rId2"/>
                <a:stretch>
                  <a:fillRect l="-163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37" y="2351920"/>
            <a:ext cx="2489482" cy="284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583048" y="3201791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9611436" y="2401964"/>
            <a:ext cx="317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A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0589537" y="2401964"/>
            <a:ext cx="317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89537" y="3221455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3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3324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Connect adjacent points with edges.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“Good edge”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]=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“Bad edge”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there exists a path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which “hops” along good edges,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r>
                  <a:rPr lang="en-US" dirty="0"/>
                  <a:t>…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/>
                  <a:t>ABAAABCCA</a:t>
                </a:r>
                <a:r>
                  <a:rPr lang="en-US" dirty="0">
                    <a:solidFill>
                      <a:srgbClr val="00B050"/>
                    </a:solidFill>
                  </a:rPr>
                  <a:t>A</a:t>
                </a: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…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/>
                  <a:t>AB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/>
                  <a:t>AABCCA</a:t>
                </a:r>
                <a:r>
                  <a:rPr lang="en-US" dirty="0">
                    <a:solidFill>
                      <a:srgbClr val="00B050"/>
                    </a:solidFill>
                  </a:rPr>
                  <a:t>A</a:t>
                </a: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3324" cy="4351338"/>
              </a:xfrm>
              <a:blipFill>
                <a:blip r:embed="rId2"/>
                <a:stretch>
                  <a:fillRect l="-1633" t="-2241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37" y="2351920"/>
            <a:ext cx="2489482" cy="284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/>
          <p:cNvSpPr/>
          <p:nvPr/>
        </p:nvSpPr>
        <p:spPr>
          <a:xfrm>
            <a:off x="3246041" y="5655233"/>
            <a:ext cx="570271" cy="570309"/>
          </a:xfrm>
          <a:custGeom>
            <a:avLst/>
            <a:gdLst>
              <a:gd name="connsiteX0" fmla="*/ 0 w 570271"/>
              <a:gd name="connsiteY0" fmla="*/ 0 h 570309"/>
              <a:gd name="connsiteX1" fmla="*/ 245807 w 570271"/>
              <a:gd name="connsiteY1" fmla="*/ 570271 h 570309"/>
              <a:gd name="connsiteX2" fmla="*/ 570271 w 570271"/>
              <a:gd name="connsiteY2" fmla="*/ 29497 h 57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71" h="570309">
                <a:moveTo>
                  <a:pt x="0" y="0"/>
                </a:moveTo>
                <a:cubicBezTo>
                  <a:pt x="75381" y="282677"/>
                  <a:pt x="150762" y="565355"/>
                  <a:pt x="245807" y="570271"/>
                </a:cubicBezTo>
                <a:cubicBezTo>
                  <a:pt x="340852" y="575187"/>
                  <a:pt x="517832" y="111432"/>
                  <a:pt x="570271" y="2949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476801" y="2663574"/>
            <a:ext cx="0" cy="115985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88509" y="1822392"/>
                <a:ext cx="186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509" y="1822392"/>
                <a:ext cx="18654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/>
          <p:cNvSpPr/>
          <p:nvPr/>
        </p:nvSpPr>
        <p:spPr>
          <a:xfrm>
            <a:off x="3880038" y="5655233"/>
            <a:ext cx="1256271" cy="570309"/>
          </a:xfrm>
          <a:custGeom>
            <a:avLst/>
            <a:gdLst>
              <a:gd name="connsiteX0" fmla="*/ 0 w 570271"/>
              <a:gd name="connsiteY0" fmla="*/ 0 h 570309"/>
              <a:gd name="connsiteX1" fmla="*/ 245807 w 570271"/>
              <a:gd name="connsiteY1" fmla="*/ 570271 h 570309"/>
              <a:gd name="connsiteX2" fmla="*/ 570271 w 570271"/>
              <a:gd name="connsiteY2" fmla="*/ 29497 h 57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71" h="570309">
                <a:moveTo>
                  <a:pt x="0" y="0"/>
                </a:moveTo>
                <a:cubicBezTo>
                  <a:pt x="75381" y="282677"/>
                  <a:pt x="150762" y="565355"/>
                  <a:pt x="245807" y="570271"/>
                </a:cubicBezTo>
                <a:cubicBezTo>
                  <a:pt x="340852" y="575187"/>
                  <a:pt x="517832" y="111432"/>
                  <a:pt x="570271" y="2949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76801" y="2703105"/>
            <a:ext cx="861818" cy="1571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6141" y="2912682"/>
                <a:ext cx="6723324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Bound the number of indices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must be enclosed by bad edges.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There are at most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bad edges.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How many enclosed points can there be?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141" y="2912682"/>
                <a:ext cx="6723324" cy="4351338"/>
              </a:xfrm>
              <a:blipFill>
                <a:blip r:embed="rId2"/>
                <a:stretch>
                  <a:fillRect l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8200" y="1421140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8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943887" y="1314593"/>
            <a:ext cx="7164312" cy="19517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117882" y="1382516"/>
                <a:ext cx="77348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there are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and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then there are at most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82" y="1382516"/>
                <a:ext cx="7734848" cy="1815882"/>
              </a:xfrm>
              <a:prstGeom prst="rect">
                <a:avLst/>
              </a:prstGeom>
              <a:blipFill>
                <a:blip r:embed="rId3"/>
                <a:stretch>
                  <a:fillRect l="-1576"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37" y="2351920"/>
            <a:ext cx="2489482" cy="284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8" y="3823425"/>
                <a:ext cx="420500" cy="52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02" y="3823424"/>
                <a:ext cx="1142685" cy="52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1825625"/>
                <a:ext cx="1143262" cy="526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560" y="3823425"/>
                <a:ext cx="1142685" cy="526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47" y="4879247"/>
                <a:ext cx="1143262" cy="526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9476801" y="2663574"/>
            <a:ext cx="0" cy="115985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088509" y="1822392"/>
                <a:ext cx="186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509" y="1822392"/>
                <a:ext cx="186544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9476801" y="2703105"/>
            <a:ext cx="861818" cy="1571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338" y="1514842"/>
            <a:ext cx="4295775" cy="489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690688"/>
                <a:ext cx="555087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 If there are at most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bad edges, there are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enclosed points.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 There are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indices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550877" cy="2246769"/>
              </a:xfrm>
              <a:prstGeom prst="rect">
                <a:avLst/>
              </a:prstGeom>
              <a:blipFill>
                <a:blip r:embed="rId3"/>
                <a:stretch>
                  <a:fillRect l="-2308" t="-2439" r="-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84" y="3761611"/>
            <a:ext cx="2591308" cy="23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“small”,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gcd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-period.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8,16,20,27,30,39,45,55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,16,20},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27,30,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,39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,{45,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,55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551" y="2547725"/>
            <a:ext cx="1507067" cy="150706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090" y="4291806"/>
            <a:ext cx="10987613" cy="164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First pass: Find all positions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Second pass: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if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HAM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551" y="2547725"/>
            <a:ext cx="1507067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64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Open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What can we say about these problems with other distance metrics (particularly, edit distance)?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 we improve the space usage? Specifically,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dependence comes from the structural property and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-Mismatch Problem algorithm.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 we find the longest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-near-alignment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Longest palindromic subsequence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550605" y="1235022"/>
            <a:ext cx="9429135" cy="53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393493" y="271836"/>
            <a:ext cx="2546554" cy="21887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6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85" y="1825625"/>
            <a:ext cx="2705100" cy="1685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Palindrome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 string that reads the same forwards and backwards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RACECAR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50"/>
                    </a:solidFill>
                  </a:rPr>
                  <a:t>E</a:t>
                </a:r>
                <a:r>
                  <a:rPr lang="en-US" dirty="0">
                    <a:solidFill>
                      <a:srgbClr val="7030A0"/>
                    </a:solidFill>
                  </a:rPr>
                  <a:t>C</a:t>
                </a:r>
                <a:r>
                  <a:rPr lang="en-US" dirty="0">
                    <a:solidFill>
                      <a:srgbClr val="00B0F0"/>
                    </a:solidFill>
                  </a:rPr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AIBOHPHOBIA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  <a:r>
                  <a:rPr lang="en-US" dirty="0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7030A0"/>
                    </a:solidFill>
                  </a:rPr>
                  <a:t>B</a:t>
                </a:r>
                <a:r>
                  <a:rPr lang="en-US" dirty="0">
                    <a:solidFill>
                      <a:srgbClr val="00B050"/>
                    </a:solidFill>
                  </a:rPr>
                  <a:t>O</a:t>
                </a:r>
                <a:r>
                  <a:rPr lang="en-US" dirty="0">
                    <a:solidFill>
                      <a:srgbClr val="FFC000"/>
                    </a:solidFill>
                  </a:rPr>
                  <a:t>H</a:t>
                </a:r>
                <a:r>
                  <a:rPr lang="en-US" dirty="0">
                    <a:solidFill>
                      <a:srgbClr val="0070C0"/>
                    </a:solidFill>
                  </a:rPr>
                  <a:t>P</a:t>
                </a:r>
                <a:r>
                  <a:rPr lang="en-US" dirty="0">
                    <a:solidFill>
                      <a:srgbClr val="FFC000"/>
                    </a:solidFill>
                  </a:rPr>
                  <a:t>H</a:t>
                </a:r>
                <a:r>
                  <a:rPr lang="en-US" dirty="0">
                    <a:solidFill>
                      <a:srgbClr val="00B050"/>
                    </a:solidFill>
                  </a:rPr>
                  <a:t>O</a:t>
                </a:r>
                <a:r>
                  <a:rPr lang="en-US" dirty="0">
                    <a:solidFill>
                      <a:srgbClr val="7030A0"/>
                    </a:solidFill>
                  </a:rPr>
                  <a:t>B</a:t>
                </a:r>
                <a:r>
                  <a:rPr lang="en-US" dirty="0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2280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935" y="3702050"/>
            <a:ext cx="1752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3505</Words>
  <Application>Microsoft Office PowerPoint</Application>
  <PresentationFormat>Widescreen</PresentationFormat>
  <Paragraphs>430</Paragraphs>
  <Slides>87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Pattern Matching over Noisy Data Streams</vt:lpstr>
      <vt:lpstr>Finding Structure in Data</vt:lpstr>
      <vt:lpstr>Pattern Matching</vt:lpstr>
      <vt:lpstr>Palindrome</vt:lpstr>
      <vt:lpstr>Alignment</vt:lpstr>
      <vt:lpstr>Periodicity</vt:lpstr>
      <vt:lpstr>Streaming Model</vt:lpstr>
      <vt:lpstr>Finding Structure in Noisy Data</vt:lpstr>
      <vt:lpstr>Palindrome</vt:lpstr>
      <vt:lpstr>d-Near-Palindrome</vt:lpstr>
      <vt:lpstr>Hamming Distance</vt:lpstr>
      <vt:lpstr>Longest d-Near-Palindrome Problem</vt:lpstr>
      <vt:lpstr>Related Work</vt:lpstr>
      <vt:lpstr>Our results</vt:lpstr>
      <vt:lpstr>Comparison</vt:lpstr>
      <vt:lpstr>Warm-up</vt:lpstr>
      <vt:lpstr>Karp-Rabin Fingerprints</vt:lpstr>
      <vt:lpstr>Properties of Karp-Rabin Fingerprints</vt:lpstr>
      <vt:lpstr>Identifying Palindromes</vt:lpstr>
      <vt:lpstr>Identifying Near-Palindromes?</vt:lpstr>
      <vt:lpstr>Identifying Near-Palindromes?</vt:lpstr>
      <vt:lpstr>Identifying Near-Palindromes? (CFP+16)</vt:lpstr>
      <vt:lpstr>Karp-Rabin Fingerprints for subpatterns</vt:lpstr>
      <vt:lpstr>Identifying Near-Palindromes?</vt:lpstr>
      <vt:lpstr>Identifying Near-Palindromes?</vt:lpstr>
      <vt:lpstr>Karp-Rabin Fingerprints for sub-subpatterns</vt:lpstr>
      <vt:lpstr>Second level Karp-Rabin Fingerprints </vt:lpstr>
      <vt:lpstr>In review</vt:lpstr>
      <vt:lpstr>Additive Error Algorithm</vt:lpstr>
      <vt:lpstr>Additive Error Algorithm</vt:lpstr>
      <vt:lpstr>2-Pass Exact Algorithm</vt:lpstr>
      <vt:lpstr>2-Pass Exact Algorithm</vt:lpstr>
      <vt:lpstr>Structural Result of Palindromes (BEMS14)</vt:lpstr>
      <vt:lpstr>Structural Result of Palindromes (BEMS14)</vt:lpstr>
      <vt:lpstr>Structural Result of Palindromes (BEMS14)</vt:lpstr>
      <vt:lpstr>Structural Result of Palindromes (BEMS14)</vt:lpstr>
      <vt:lpstr>Structural Result of Palindromes (BEMS14)</vt:lpstr>
      <vt:lpstr>Structural Result of Palindromes (BEMS14)</vt:lpstr>
      <vt:lpstr>Structural Result of Palindromes (BEMS14)</vt:lpstr>
      <vt:lpstr>Structural Result of Near-Palindromes</vt:lpstr>
      <vt:lpstr>2-Pass Exact Algorithm</vt:lpstr>
      <vt:lpstr>2-Pass Exact Algorithm</vt:lpstr>
      <vt:lpstr>Multiplicative Lower Bounds</vt:lpstr>
      <vt:lpstr>Multiplicative Lower Bounds</vt:lpstr>
      <vt:lpstr>Multiplicative Lower Bounds</vt:lpstr>
      <vt:lpstr>Multiplicative Lower Bounds</vt:lpstr>
      <vt:lpstr>Multiplicative Lower Bounds</vt:lpstr>
      <vt:lpstr>Multiplicative Lower Bounds</vt:lpstr>
      <vt:lpstr>In review</vt:lpstr>
      <vt:lpstr>Additive Lower Bounds</vt:lpstr>
      <vt:lpstr>Questions?</vt:lpstr>
      <vt:lpstr>d-Near-Alignment</vt:lpstr>
      <vt:lpstr>Edit (Levenshtein) Distance</vt:lpstr>
      <vt:lpstr>Edit (Levenshtein) Distance</vt:lpstr>
      <vt:lpstr>Longest d-Near-Alignment Problem</vt:lpstr>
      <vt:lpstr>Results (All Edit Distance)</vt:lpstr>
      <vt:lpstr>Longest d-Near-Alignment</vt:lpstr>
      <vt:lpstr>Longest d-Near-Alignment</vt:lpstr>
      <vt:lpstr>Longest d-Near-Alignment</vt:lpstr>
      <vt:lpstr>Longest d-Near-Alignment</vt:lpstr>
      <vt:lpstr>Longest d-Near-Alignment</vt:lpstr>
      <vt:lpstr>Questions?</vt:lpstr>
      <vt:lpstr>Periodicity</vt:lpstr>
      <vt:lpstr>Periodicity</vt:lpstr>
      <vt:lpstr>Hamming Distance</vt:lpstr>
      <vt:lpstr>k-Periodicity</vt:lpstr>
      <vt:lpstr>k-Periodicity Problem</vt:lpstr>
      <vt:lpstr>Related Work</vt:lpstr>
      <vt:lpstr>k-Periodicity (Our results)</vt:lpstr>
      <vt:lpstr>Ideas from Streaming Periodicity</vt:lpstr>
      <vt:lpstr>Karp-Rabin Fingerprints</vt:lpstr>
      <vt:lpstr>Ideas from Streaming Periodicity</vt:lpstr>
      <vt:lpstr>Overall Idea</vt:lpstr>
      <vt:lpstr>First Pass to Second Pass?</vt:lpstr>
      <vt:lpstr>First Pass to Second Pass?</vt:lpstr>
      <vt:lpstr>First Pass to Second Pass?</vt:lpstr>
      <vt:lpstr>First Pass to Second Pass?</vt:lpstr>
      <vt:lpstr>Structural Results</vt:lpstr>
      <vt:lpstr>Structural Results</vt:lpstr>
      <vt:lpstr>Structural Results</vt:lpstr>
      <vt:lpstr>Structural Results</vt:lpstr>
      <vt:lpstr>Structural Results</vt:lpstr>
      <vt:lpstr>Structural Results</vt:lpstr>
      <vt:lpstr>In review</vt:lpstr>
      <vt:lpstr>In review</vt:lpstr>
      <vt:lpstr>Open Problems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over Noisy Data Streams</dc:title>
  <dc:creator>Samson S Zhou</dc:creator>
  <cp:lastModifiedBy>Samson S Zhou</cp:lastModifiedBy>
  <cp:revision>13</cp:revision>
  <dcterms:created xsi:type="dcterms:W3CDTF">2017-11-27T01:12:19Z</dcterms:created>
  <dcterms:modified xsi:type="dcterms:W3CDTF">2017-11-29T14:41:38Z</dcterms:modified>
</cp:coreProperties>
</file>